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comments+xml" PartName="/ppt/comments/comment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commentAuthors+xml" PartName="/ppt/commentAuthors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y="5143500" cx="9144000"/>
  <p:notesSz cx="6858000" cy="9144000"/>
  <p:embeddedFontLst>
    <p:embeddedFont>
      <p:font typeface="Montserrat"/>
      <p:regular r:id="rId21"/>
      <p:bold r:id="rId22"/>
      <p:italic r:id="rId23"/>
      <p:boldItalic r:id="rId24"/>
    </p:embeddedFont>
    <p:embeddedFont>
      <p:font typeface="Lato"/>
      <p:regular r:id="rId25"/>
      <p:bold r:id="rId26"/>
      <p:italic r:id="rId27"/>
      <p:boldItalic r:id="rId28"/>
    </p:embeddedFont>
    <p:embeddedFont>
      <p:font typeface="Average"/>
      <p:regular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Author clrIdx="0" id="0" initials="" lastIdx="1" name="Luis Guimaraes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commentAuthors" Target="commentAuthors.xml"/><Relationship Id="rId9" Type="http://schemas.openxmlformats.org/officeDocument/2006/relationships/slide" Target="slides/slide3.xml"/><Relationship Id="rId26" Type="http://schemas.openxmlformats.org/officeDocument/2006/relationships/font" Target="fonts/Lato-bold.fntdata"/><Relationship Id="rId25" Type="http://schemas.openxmlformats.org/officeDocument/2006/relationships/font" Target="fonts/Lato-regular.fntdata"/><Relationship Id="rId28" Type="http://schemas.openxmlformats.org/officeDocument/2006/relationships/font" Target="fonts/Lato-boldItalic.fntdata"/><Relationship Id="rId27" Type="http://schemas.openxmlformats.org/officeDocument/2006/relationships/font" Target="fonts/Lato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Averag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comments/comment1.xml><?xml version="1.0" encoding="utf-8"?>
<p:cm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m authorId="0" idx="1" dt="2025-04-25T17:09:55.685">
    <p:pos x="817" y="248"/>
    <p:text>@nicholai.gay@gmail.com 
here is a suggested slide/content, just as an inspiration, if you want to use it.
_Assigned to nicholai.gay@gmail.com_</p:text>
  </p:cm>
</p:cmLst>
</file>

<file path=ppt/media/image1.png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1f87997393_0_11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1f87997393_0_1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Key points:</a:t>
            </a:r>
            <a:endParaRPr b="1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Transfer Learning:</a:t>
            </a:r>
            <a:r>
              <a:rPr lang="en-GB">
                <a:solidFill>
                  <a:schemeClr val="dk1"/>
                </a:solidFill>
              </a:rPr>
              <a:t> Instead of training everything from scratch, you used </a:t>
            </a:r>
            <a:r>
              <a:rPr b="1" lang="en-GB">
                <a:solidFill>
                  <a:schemeClr val="dk1"/>
                </a:solidFill>
              </a:rPr>
              <a:t>ResNet50</a:t>
            </a:r>
            <a:r>
              <a:rPr lang="en-GB">
                <a:solidFill>
                  <a:schemeClr val="dk1"/>
                </a:solidFill>
              </a:rPr>
              <a:t>, a model already trained on millions of images (ImageNet).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Modification:</a:t>
            </a:r>
            <a:r>
              <a:rPr lang="en-GB">
                <a:solidFill>
                  <a:schemeClr val="dk1"/>
                </a:solidFill>
              </a:rPr>
              <a:t> You removed its last layers and added new ones for your 10 animals.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-GB">
                <a:solidFill>
                  <a:schemeClr val="dk1"/>
                </a:solidFill>
              </a:rPr>
              <a:t>Training Strategy:</a:t>
            </a:r>
            <a:br>
              <a:rPr b="1" lang="en-GB">
                <a:solidFill>
                  <a:schemeClr val="dk1"/>
                </a:solidFill>
              </a:rPr>
            </a:br>
            <a:endParaRPr b="1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>
                <a:solidFill>
                  <a:schemeClr val="dk1"/>
                </a:solidFill>
              </a:rPr>
              <a:t>You froze the early layers to keep their powerful "knowledge."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en-GB">
                <a:solidFill>
                  <a:schemeClr val="dk1"/>
                </a:solidFill>
              </a:rPr>
              <a:t>You fine-tuned the new layers on your animal dataset.</a:t>
            </a:r>
            <a:br>
              <a:rPr lang="en-GB">
                <a:solidFill>
                  <a:schemeClr val="dk1"/>
                </a:solidFill>
              </a:rPr>
            </a:b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>
                <a:solidFill>
                  <a:schemeClr val="dk1"/>
                </a:solidFill>
              </a:rPr>
              <a:t>Simple explanation:</a:t>
            </a:r>
            <a:endParaRPr b="1"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"Instead of teaching the computer everything from the beginning, we used a model called ResNet50 that already knows a lot about images. We customized it for our animals. This saved time and improved performance."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Why ResNet50? 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Deep architecture, residual connections, strong generalization.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Modifications: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Removed top layers (include_top=False)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Added: GlobalAvgPooling2D → Dense(128, ReLU) → Dropout(0.3) → Dense(10, softmax)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Training Strategy: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Base frozen initially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solidFill>
                  <a:schemeClr val="dk1"/>
                </a:solidFill>
              </a:rPr>
              <a:t>Fine-tuned top layer on our dataset</a:t>
            </a:r>
            <a:endParaRPr b="1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4fe000cd0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34fe000cd0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chemeClr val="dk1"/>
                </a:solidFill>
              </a:rPr>
              <a:t>Luis here.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350352113b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350352113b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Lower loss: ResNet generalizes better and learns more effectively.</a:t>
            </a:r>
            <a:br>
              <a:rPr b="1" lang="en-GB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Higher precision (fewer false positives): ResNet achieves ~0.96, while CNN is around 0.75.</a:t>
            </a:r>
            <a:br>
              <a:rPr b="1" lang="en-GB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Higher recall (fewer false negatives): ResNet has a recall close to 0.96, while CNN is lower (~0.77).</a:t>
            </a:r>
            <a:br>
              <a:rPr b="1" lang="en-GB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GB" sz="1300">
                <a:solidFill>
                  <a:schemeClr val="dk1"/>
                </a:solidFill>
              </a:rPr>
              <a:t>Higher F1-score (overall robustness): ResNet achieves near 0.96, while CNN is around 0.75.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50352113b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350352113b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4fe000cd0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4fe000cd0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34fe000cd05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34fe000cd05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04c9f768c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04c9f768c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1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comments" Target="../comments/comment1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6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Animals-10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Deep Learning Project Report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6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🧠 Transfer Learning with ResNet50</a:t>
            </a:r>
            <a:endParaRPr/>
          </a:p>
        </p:txBody>
      </p:sp>
      <p:sp>
        <p:nvSpPr>
          <p:cNvPr id="299" name="Google Shape;299;p26"/>
          <p:cNvSpPr txBox="1"/>
          <p:nvPr/>
        </p:nvSpPr>
        <p:spPr>
          <a:xfrm>
            <a:off x="1112725" y="1143775"/>
            <a:ext cx="4701600" cy="3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Pretrained model: ResNet50 (trained on ImageNet)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Why ResNet50?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ResNet18, 34, </a:t>
            </a: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50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, 101, 152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Deep architecture, strong generalization.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Modifications: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Removed top layers (include_top=False)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Added: 128 Neuron →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Dropout(0.3)</a:t>
            </a: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Training Strategy: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Base frozen initially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Fine-tuned top layer on our Animal-10 dataset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💡 Boosted performance with less training time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0" name="Google Shape;300;p26"/>
          <p:cNvSpPr txBox="1"/>
          <p:nvPr/>
        </p:nvSpPr>
        <p:spPr>
          <a:xfrm>
            <a:off x="7289975" y="4523775"/>
            <a:ext cx="1720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D8DEE9"/>
                </a:solidFill>
                <a:latin typeface="Courier New"/>
                <a:ea typeface="Courier New"/>
                <a:cs typeface="Courier New"/>
                <a:sym typeface="Courier New"/>
              </a:rPr>
              <a:t>CNN: </a:t>
            </a:r>
            <a:r>
              <a:rPr lang="en-GB" sz="1050">
                <a:solidFill>
                  <a:srgbClr val="D8DEE9"/>
                </a:solidFill>
                <a:latin typeface="Courier New"/>
                <a:ea typeface="Courier New"/>
                <a:cs typeface="Courier New"/>
                <a:sym typeface="Courier New"/>
              </a:rPr>
              <a:t>Epoch 20</a:t>
            </a:r>
            <a:endParaRPr sz="1050">
              <a:solidFill>
                <a:srgbClr val="D8DEE9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50">
                <a:solidFill>
                  <a:srgbClr val="D8DEE9"/>
                </a:solidFill>
                <a:latin typeface="Courier New"/>
                <a:ea typeface="Courier New"/>
                <a:cs typeface="Courier New"/>
                <a:sym typeface="Courier New"/>
              </a:rPr>
              <a:t>ResNet50: Epoch 7</a:t>
            </a:r>
            <a:endParaRPr sz="1050">
              <a:solidFill>
                <a:srgbClr val="D8DEE9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27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🧪 ResNet50 Evaluation</a:t>
            </a:r>
            <a:endParaRPr/>
          </a:p>
        </p:txBody>
      </p:sp>
      <p:sp>
        <p:nvSpPr>
          <p:cNvPr id="306" name="Google Shape;306;p27"/>
          <p:cNvSpPr txBox="1"/>
          <p:nvPr/>
        </p:nvSpPr>
        <p:spPr>
          <a:xfrm>
            <a:off x="1112725" y="1143775"/>
            <a:ext cx="5070900" cy="21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Test Accuracy: 96%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Precision/Recall strong across all classes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Best class recall: 'Spider' (99%)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Lower recall class: 'Cow' (90%)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Confusion matrix: shows minimal misclassifications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>
                <a:solidFill>
                  <a:schemeClr val="lt1"/>
                </a:solidFill>
              </a:rPr>
              <a:t>Balanced performance across all metrics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7" name="Google Shape;307;p27"/>
          <p:cNvSpPr txBox="1"/>
          <p:nvPr/>
        </p:nvSpPr>
        <p:spPr>
          <a:xfrm>
            <a:off x="137850" y="4430650"/>
            <a:ext cx="74241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🧠 Insight: Transfer learning drastically improved performance on underrepresented classes.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8" name="Google Shape;30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17300" y="78675"/>
            <a:ext cx="3559401" cy="282930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Google Shape;309;p27"/>
          <p:cNvSpPr/>
          <p:nvPr/>
        </p:nvSpPr>
        <p:spPr>
          <a:xfrm>
            <a:off x="6839975" y="3223075"/>
            <a:ext cx="2192724" cy="902772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latin typeface="Lato"/>
                <a:ea typeface="Lato"/>
                <a:cs typeface="Lato"/>
                <a:sym typeface="Lato"/>
              </a:rPr>
              <a:t>From 33 with CNN to 0 with ResNet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0" name="Google Shape;310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53900" y="3887625"/>
            <a:ext cx="2433925" cy="4348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11" name="Google Shape;311;p27"/>
          <p:cNvCxnSpPr/>
          <p:nvPr/>
        </p:nvCxnSpPr>
        <p:spPr>
          <a:xfrm flipH="1" rot="10800000">
            <a:off x="6007000" y="420325"/>
            <a:ext cx="1102200" cy="3606600"/>
          </a:xfrm>
          <a:prstGeom prst="straightConnector1">
            <a:avLst/>
          </a:prstGeom>
          <a:noFill/>
          <a:ln cap="flat" cmpd="sng" w="19050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6" name="Google Shape;31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25" y="2238700"/>
            <a:ext cx="3727075" cy="2836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17" name="Google Shape;317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8500" y="152400"/>
            <a:ext cx="5133100" cy="3622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9"/>
          <p:cNvSpPr txBox="1"/>
          <p:nvPr>
            <p:ph type="title"/>
          </p:nvPr>
        </p:nvSpPr>
        <p:spPr>
          <a:xfrm>
            <a:off x="1297500" y="393750"/>
            <a:ext cx="7038900" cy="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✅ Project Recap &amp; </a:t>
            </a:r>
            <a:r>
              <a:rPr lang="en-GB"/>
              <a:t>Outcomes</a:t>
            </a:r>
            <a:endParaRPr/>
          </a:p>
        </p:txBody>
      </p:sp>
      <p:sp>
        <p:nvSpPr>
          <p:cNvPr id="323" name="Google Shape;323;p29"/>
          <p:cNvSpPr txBox="1"/>
          <p:nvPr/>
        </p:nvSpPr>
        <p:spPr>
          <a:xfrm>
            <a:off x="1068900" y="1102800"/>
            <a:ext cx="6212100" cy="32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🧠 Goal: Classify animal images (10 categories)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⚙️ Models: Custom CNN + Transfer Learning with ResNet50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📈 Techniques: Preprocessing, Augmentation, Optimization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🏆 Outcome: High-accuracy model with robust generalization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🌐 Bonus: Web app for real-time classification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🎓 What we learned: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CNN architecture design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Transfer learning trade-offs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How hyperparameters affect training and overfitting.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The importance of data preprocessing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i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And much much more.</a:t>
            </a:r>
            <a:endParaRPr i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0"/>
          <p:cNvSpPr txBox="1"/>
          <p:nvPr>
            <p:ph type="title"/>
          </p:nvPr>
        </p:nvSpPr>
        <p:spPr>
          <a:xfrm>
            <a:off x="671700" y="323462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</a:t>
            </a:r>
            <a:endParaRPr/>
          </a:p>
        </p:txBody>
      </p:sp>
      <p:pic>
        <p:nvPicPr>
          <p:cNvPr id="329" name="Google Shape;329;p30" title="Animals-10 deep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2825" y="152400"/>
            <a:ext cx="48387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30"/>
          <p:cNvSpPr txBox="1"/>
          <p:nvPr/>
        </p:nvSpPr>
        <p:spPr>
          <a:xfrm>
            <a:off x="671700" y="1526550"/>
            <a:ext cx="2383800" cy="20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Group 1: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Luis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Affiong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-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Nicholai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30"/>
          <p:cNvSpPr txBox="1"/>
          <p:nvPr/>
        </p:nvSpPr>
        <p:spPr>
          <a:xfrm>
            <a:off x="1176675" y="585850"/>
            <a:ext cx="27597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Project</a:t>
            </a:r>
            <a:r>
              <a:rPr b="1"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2: Deep Learning</a:t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297501" y="18274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5" name="Google Shape;235;p18"/>
          <p:cNvSpPr txBox="1"/>
          <p:nvPr/>
        </p:nvSpPr>
        <p:spPr>
          <a:xfrm>
            <a:off x="2520150" y="384775"/>
            <a:ext cx="3655200" cy="176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What came first?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9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2442900" y="4449750"/>
            <a:ext cx="42582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GB" sz="15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🎯 Goal: Make machines "see" the way we do.</a:t>
            </a:r>
            <a:endParaRPr i="1" sz="15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7" name="Google Shape;237;p18" title="ChatGPT Image Apr 26, 2025, 08_45_21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520151" y="1054088"/>
            <a:ext cx="3848436" cy="2565624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18"/>
          <p:cNvSpPr txBox="1"/>
          <p:nvPr/>
        </p:nvSpPr>
        <p:spPr>
          <a:xfrm>
            <a:off x="3603150" y="3926900"/>
            <a:ext cx="19377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Dataset Chosen</a:t>
            </a:r>
            <a:endParaRPr/>
          </a:p>
        </p:txBody>
      </p:sp>
      <p:sp>
        <p:nvSpPr>
          <p:cNvPr id="244" name="Google Shape;244;p19"/>
          <p:cNvSpPr txBox="1"/>
          <p:nvPr>
            <p:ph idx="1" type="body"/>
          </p:nvPr>
        </p:nvSpPr>
        <p:spPr>
          <a:xfrm>
            <a:off x="1403200" y="1215275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Chosen dataset: Animals-10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Number of classes: 10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Number of images: ~28,000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Image dimensions: Varying, resized to 128x128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45" name="Google Shape;245;p19" title="Animals-10 deep.jpe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69800" y="904225"/>
            <a:ext cx="2911201" cy="2911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20"/>
          <p:cNvSpPr txBox="1"/>
          <p:nvPr>
            <p:ph type="title"/>
          </p:nvPr>
        </p:nvSpPr>
        <p:spPr>
          <a:xfrm>
            <a:off x="3798800" y="47597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 of the Problem</a:t>
            </a:r>
            <a:endParaRPr/>
          </a:p>
        </p:txBody>
      </p:sp>
      <p:sp>
        <p:nvSpPr>
          <p:cNvPr id="251" name="Google Shape;251;p20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Image classification </a:t>
            </a:r>
            <a:br>
              <a:rPr lang="en-GB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Custom CNNs</a:t>
            </a:r>
            <a:br>
              <a:rPr lang="en-GB">
                <a:latin typeface="Arial"/>
                <a:ea typeface="Arial"/>
                <a:cs typeface="Arial"/>
                <a:sym typeface="Arial"/>
              </a:rPr>
            </a:br>
            <a:endParaRPr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Font typeface="Arial"/>
              <a:buChar char="❖"/>
            </a:pPr>
            <a:r>
              <a:rPr lang="en-GB">
                <a:latin typeface="Arial"/>
                <a:ea typeface="Arial"/>
                <a:cs typeface="Arial"/>
                <a:sym typeface="Arial"/>
              </a:rPr>
              <a:t>Transfer Learning</a:t>
            </a:r>
            <a:endParaRPr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1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Pre-processing</a:t>
            </a:r>
            <a:endParaRPr/>
          </a:p>
        </p:txBody>
      </p:sp>
      <p:pic>
        <p:nvPicPr>
          <p:cNvPr descr="offset_comp_267026.jpg" id="257" name="Google Shape;257;p21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58" name="Google Shape;258;p21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59" name="Google Shape;259;p21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60" name="Google Shape;260;p21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61" name="Google Shape;261;p21" title="Animals-10 deep.jpe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887950" y="1519550"/>
            <a:ext cx="2853650" cy="2853650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p21"/>
          <p:cNvSpPr txBox="1"/>
          <p:nvPr/>
        </p:nvSpPr>
        <p:spPr>
          <a:xfrm>
            <a:off x="1446750" y="1378650"/>
            <a:ext cx="3945600" cy="285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❖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Cleaning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❖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Data Augmentation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❖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Normalization / Standardization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2"/>
          <p:cNvSpPr txBox="1"/>
          <p:nvPr>
            <p:ph type="title"/>
          </p:nvPr>
        </p:nvSpPr>
        <p:spPr>
          <a:xfrm>
            <a:off x="1297500" y="451750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Data Pre-processing</a:t>
            </a:r>
            <a:endParaRPr/>
          </a:p>
        </p:txBody>
      </p:sp>
      <p:sp>
        <p:nvSpPr>
          <p:cNvPr id="268" name="Google Shape;268;p22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Workflow Diagram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Sample Images</a:t>
            </a:r>
            <a:br>
              <a:rPr lang="en-GB"/>
            </a:b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❖"/>
            </a:pPr>
            <a:r>
              <a:rPr lang="en-GB"/>
              <a:t>Statistics</a:t>
            </a:r>
            <a:endParaRPr/>
          </a:p>
        </p:txBody>
      </p:sp>
      <p:pic>
        <p:nvPicPr>
          <p:cNvPr descr="offset_comp_442889_edtied2.jpg" id="269" name="Google Shape;269;p22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270" name="Google Shape;270;p22" title="Animals-10 deep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7575" y="5275"/>
            <a:ext cx="1890701" cy="1890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3"/>
          <p:cNvSpPr txBox="1"/>
          <p:nvPr>
            <p:ph type="title"/>
          </p:nvPr>
        </p:nvSpPr>
        <p:spPr>
          <a:xfrm>
            <a:off x="1297500" y="393750"/>
            <a:ext cx="7038900" cy="60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CNN Model Architecture</a:t>
            </a:r>
            <a:endParaRPr/>
          </a:p>
        </p:txBody>
      </p:sp>
      <p:pic>
        <p:nvPicPr>
          <p:cNvPr id="276" name="Google Shape;276;p23" title="ChatGPT Image Apr 26, 2025, 12_36_47 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8475" y="1370463"/>
            <a:ext cx="4341500" cy="2402575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23"/>
          <p:cNvSpPr txBox="1"/>
          <p:nvPr/>
        </p:nvSpPr>
        <p:spPr>
          <a:xfrm>
            <a:off x="1046175" y="1006900"/>
            <a:ext cx="2772300" cy="37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Custom-built deep CNN tailored for 224x224 RGB animal images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Consists of 4 convolutional blocks (Conv2D + BatchNorm + MaxPooling)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Feature extraction increases from 32 to 256 filters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GlobalAveragePooling + Fully Connected layers for classification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Dropout added to reduce overfitting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24"/>
          <p:cNvSpPr txBox="1"/>
          <p:nvPr>
            <p:ph type="title"/>
          </p:nvPr>
        </p:nvSpPr>
        <p:spPr>
          <a:xfrm>
            <a:off x="14681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Training of the CNN Model</a:t>
            </a:r>
            <a:endParaRPr sz="2500"/>
          </a:p>
        </p:txBody>
      </p:sp>
      <p:sp>
        <p:nvSpPr>
          <p:cNvPr id="283" name="Google Shape;283;p24"/>
          <p:cNvSpPr txBox="1"/>
          <p:nvPr/>
        </p:nvSpPr>
        <p:spPr>
          <a:xfrm>
            <a:off x="1151525" y="1178125"/>
            <a:ext cx="3824100" cy="38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</a:rPr>
              <a:t>Model compiled with Optimizer: Adam (lr=0.001), Loss: Sparse Categorical Crossentropy.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</a:rPr>
              <a:t>Added EarlyStopping and ReduceLROnPlateau callbacks to reduce overfitting and improve generalization.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</a:rPr>
              <a:t>Trained for </a:t>
            </a:r>
            <a:r>
              <a:rPr b="1" lang="en-GB" sz="1300">
                <a:solidFill>
                  <a:schemeClr val="lt1"/>
                </a:solidFill>
              </a:rPr>
              <a:t>30 epochs</a:t>
            </a:r>
            <a:r>
              <a:rPr lang="en-GB" sz="1300">
                <a:solidFill>
                  <a:schemeClr val="lt1"/>
                </a:solidFill>
              </a:rPr>
              <a:t>, class weights used to balance label frequencies.</a:t>
            </a:r>
            <a:b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</a:b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</a:rPr>
              <a:t>Accuracy improved steadily, with a performance boost around epoch 15 and Learning rate dropped after epoch 14 after plateau.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-GB" sz="1300">
                <a:solidFill>
                  <a:schemeClr val="lt1"/>
                </a:solidFill>
              </a:rPr>
              <a:t>Accuracy grew from </a:t>
            </a:r>
            <a:r>
              <a:rPr b="1" lang="en-GB" sz="1300">
                <a:solidFill>
                  <a:schemeClr val="lt1"/>
                </a:solidFill>
              </a:rPr>
              <a:t>25% to 99%</a:t>
            </a:r>
            <a:r>
              <a:rPr lang="en-GB" sz="1300">
                <a:solidFill>
                  <a:schemeClr val="lt1"/>
                </a:solidFill>
              </a:rPr>
              <a:t>, val accuracy peaked at </a:t>
            </a:r>
            <a:r>
              <a:rPr b="1" lang="en-GB" sz="1300">
                <a:solidFill>
                  <a:schemeClr val="lt1"/>
                </a:solidFill>
              </a:rPr>
              <a:t>75%</a:t>
            </a:r>
            <a:endParaRPr sz="1300">
              <a:solidFill>
                <a:schemeClr val="lt1"/>
              </a:solidFill>
            </a:endParaRPr>
          </a:p>
        </p:txBody>
      </p:sp>
      <p:pic>
        <p:nvPicPr>
          <p:cNvPr id="284" name="Google Shape;284;p24" title="Screenshot 2025-04-26 at 01.58.0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9950" y="977291"/>
            <a:ext cx="2701950" cy="1831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4" title="Screenshot 2025-04-26 at 01.58.44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9950" y="2873650"/>
            <a:ext cx="2701944" cy="1965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CNN MODEL EVALUATION</a:t>
            </a:r>
            <a:endParaRPr/>
          </a:p>
        </p:txBody>
      </p:sp>
      <p:sp>
        <p:nvSpPr>
          <p:cNvPr id="291" name="Google Shape;291;p25"/>
          <p:cNvSpPr txBox="1"/>
          <p:nvPr>
            <p:ph idx="1" type="body"/>
          </p:nvPr>
        </p:nvSpPr>
        <p:spPr>
          <a:xfrm>
            <a:off x="1089675" y="944100"/>
            <a:ext cx="5335500" cy="35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Test Accuracy: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77.5% on unseen animal images</a:t>
            </a:r>
            <a:br>
              <a:rPr lang="en-GB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Precision/Recall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solid across most classes (especially "elefante")</a:t>
            </a:r>
            <a:br>
              <a:rPr lang="en-GB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Best class recall: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'elefante' (92%) – high sensitivity</a:t>
            </a:r>
            <a:br>
              <a:rPr lang="en-GB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Lower recall class: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'mucca' (51%) – needs improvement</a:t>
            </a:r>
            <a:br>
              <a:rPr lang="en-GB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Confusion matrix: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shows decent class separation</a:t>
            </a:r>
            <a:br>
              <a:rPr lang="en-GB">
                <a:latin typeface="Montserrat"/>
                <a:ea typeface="Montserrat"/>
                <a:cs typeface="Montserrat"/>
                <a:sym typeface="Montserrat"/>
              </a:rPr>
            </a:b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-GB">
                <a:latin typeface="Montserrat"/>
                <a:ea typeface="Montserrat"/>
                <a:cs typeface="Montserrat"/>
                <a:sym typeface="Montserrat"/>
              </a:rPr>
              <a:t>Slight overfitting</a:t>
            </a:r>
            <a:r>
              <a:rPr lang="en-GB">
                <a:latin typeface="Montserrat"/>
                <a:ea typeface="Montserrat"/>
                <a:cs typeface="Montserrat"/>
                <a:sym typeface="Montserrat"/>
              </a:rPr>
              <a:t> detected, mitigated with Dropout &amp; Callbacks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92" name="Google Shape;292;p25" title="Screenshot 2025-04-26 at 02.10.33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3125" y="695075"/>
            <a:ext cx="2944350" cy="193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3" name="Google Shape;293;p25" title="Screenshot 2025-04-26 at 02.13.12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3125" y="2689300"/>
            <a:ext cx="2944350" cy="2285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